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9" r:id="rId1"/>
    <p:sldMasterId id="2147483650" r:id="rId2"/>
    <p:sldMasterId id="2147483651" r:id="rId3"/>
  </p:sldMasterIdLst>
  <p:sldIdLst>
    <p:sldId id="270" r:id="rId4"/>
    <p:sldId id="271" r:id="rId5"/>
    <p:sldId id="282" r:id="rId6"/>
    <p:sldId id="272" r:id="rId7"/>
    <p:sldId id="281" r:id="rId8"/>
  </p:sldIdLst>
  <p:sldSz cx="9144000" cy="6858000" type="screen4x3"/>
  <p:notesSz cx="6858000" cy="9144000"/>
  <p:embeddedFontLst>
    <p:embeddedFont>
      <p:font typeface="Calibri" pitchFamily="34" charset="0"/>
      <p:regular r:id="rId9"/>
      <p:bold r:id="rId10"/>
      <p:italic r:id="rId11"/>
      <p:boldItalic r:id="rId12"/>
    </p:embeddedFont>
    <p:embeddedFont>
      <p:font typeface="BOSSHOLE" pitchFamily="2" charset="0"/>
      <p:regular r:id="rId13"/>
    </p:embeddedFont>
    <p:embeddedFont>
      <p:font typeface="Pea Igna" pitchFamily="2" charset="0"/>
      <p:regular r:id="rId14"/>
    </p:embeddedFont>
    <p:embeddedFont>
      <p:font typeface="Century Gothic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8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font" Target="fonts/font3.fntdata"/><Relationship Id="rId5" Type="http://schemas.openxmlformats.org/officeDocument/2006/relationships/slide" Target="slides/slide2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53</c:v>
                </c:pt>
                <c:pt idx="1">
                  <c:v>41</c:v>
                </c:pt>
                <c:pt idx="2">
                  <c:v>79</c:v>
                </c:pt>
                <c:pt idx="3">
                  <c:v>80</c:v>
                </c:pt>
              </c:numCache>
            </c:numRef>
          </c:val>
        </c:ser>
        <c:marker val="1"/>
        <c:axId val="195057536"/>
        <c:axId val="195072768"/>
      </c:lineChart>
      <c:catAx>
        <c:axId val="195057536"/>
        <c:scaling>
          <c:orientation val="minMax"/>
        </c:scaling>
        <c:axPos val="b"/>
        <c:numFmt formatCode="General" sourceLinked="1"/>
        <c:tickLblPos val="nextTo"/>
        <c:crossAx val="195072768"/>
        <c:crosses val="autoZero"/>
        <c:auto val="1"/>
        <c:lblAlgn val="ctr"/>
        <c:lblOffset val="100"/>
      </c:catAx>
      <c:valAx>
        <c:axId val="195072768"/>
        <c:scaling>
          <c:orientation val="minMax"/>
        </c:scaling>
        <c:axPos val="l"/>
        <c:majorGridlines/>
        <c:numFmt formatCode="General" sourceLinked="1"/>
        <c:tickLblPos val="nextTo"/>
        <c:crossAx val="195057536"/>
        <c:crosses val="autoZero"/>
        <c:crossBetween val="between"/>
      </c:valAx>
    </c:plotArea>
    <c:legend>
      <c:legendPos val="r"/>
      <c:layout/>
    </c:legend>
    <c:plotVisOnly val="1"/>
  </c:chart>
  <c:spPr>
    <a:solidFill>
      <a:schemeClr val="accent1">
        <a:lumMod val="20000"/>
        <a:lumOff val="80000"/>
      </a:schemeClr>
    </a:solidFill>
    <a:ln>
      <a:solidFill>
        <a:schemeClr val="tx1"/>
      </a:solidFill>
    </a:ln>
  </c:spPr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FD3FDA-2B32-4771-B6F2-B21283C2CF7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76B71-A840-4A7E-907B-51CECF91EF1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D4D173-C79F-412D-B049-2D230504AE1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54261-8EC0-43B9-BAD1-189CEF2AD2B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4432A7-E7CE-4F81-A009-A89747F8294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A9AAB2-15EB-438A-98C9-AA3126F9FA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6FA1FE-C1BC-4CD5-A064-E30F50F4ABE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F48914-510C-4802-A999-C61BC5446EB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07210-34A1-4846-8BFE-F50C9BEA934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483600-3F15-496B-B3D9-A0F0F74A73E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DD3A9-0591-4D84-8637-CCE7E5A2337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37230-FC8F-4B38-8177-3B1BFF3D9A2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289E66-CF1E-49B3-B3A7-7D35AE383C0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81FEA-46D9-4581-8F00-B3EAC2CDB32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8E4FFE-2897-49C4-BAF0-46F69D6233C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967E9-8E06-4E58-9499-59C5A44C8ED4}" type="datetimeFigureOut">
              <a:rPr lang="en-US"/>
              <a:pPr>
                <a:defRPr/>
              </a:pPr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DACDE-F7AE-4D08-99A4-1C7C9C1167D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ED086-11CC-476E-B3D7-C9683145D820}" type="datetimeFigureOut">
              <a:rPr lang="en-US"/>
              <a:pPr>
                <a:defRPr/>
              </a:pPr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C48079-3CFA-4011-8926-F7C8533DB62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81542-77F8-4021-A564-CE68A2E73572}" type="datetimeFigureOut">
              <a:rPr lang="en-US"/>
              <a:pPr>
                <a:defRPr/>
              </a:pPr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63B31-2FFF-41FA-8DC4-C55929E9273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1728F-9FE8-4AF2-A580-EEB78E3F6FB0}" type="datetimeFigureOut">
              <a:rPr lang="en-US"/>
              <a:pPr>
                <a:defRPr/>
              </a:pPr>
              <a:t>9/10/2015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8E880-A86F-4CCC-94E4-1EE25F474A2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B90F9-4246-4257-8AF5-56CEFF3B8498}" type="datetimeFigureOut">
              <a:rPr lang="en-US"/>
              <a:pPr>
                <a:defRPr/>
              </a:pPr>
              <a:t>9/10/2015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B06192-6108-41FD-83C1-B68652FC253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DB337-1282-43C9-9F25-B39162B989BF}" type="datetimeFigureOut">
              <a:rPr lang="en-US"/>
              <a:pPr>
                <a:defRPr/>
              </a:pPr>
              <a:t>9/10/2015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F78EB4-2636-4441-B4A4-CAC9EFF51AD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931E3-AC6A-46CA-923A-738667E00BF5}" type="datetimeFigureOut">
              <a:rPr lang="en-US"/>
              <a:pPr>
                <a:defRPr/>
              </a:pPr>
              <a:t>9/10/2015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E3CF3-94A2-4283-80C0-574869E7782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8424D-BF7E-4395-A2D2-D9ECCD02A7A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7C535-EB11-4FC5-A968-D6FA71ABADCE}" type="datetimeFigureOut">
              <a:rPr lang="en-US"/>
              <a:pPr>
                <a:defRPr/>
              </a:pPr>
              <a:t>9/10/2015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1D3299-D263-4C8D-91D1-2A6DB1BD541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3C0BB-31D9-4A5E-8251-024BBFF25E43}" type="datetimeFigureOut">
              <a:rPr lang="en-US"/>
              <a:pPr>
                <a:defRPr/>
              </a:pPr>
              <a:t>9/10/2015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E9121F-E244-4C74-9E3B-AF7C6B1BD62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EEA06-B561-4323-9F61-6940D8B65A58}" type="datetimeFigureOut">
              <a:rPr lang="en-US"/>
              <a:pPr>
                <a:defRPr/>
              </a:pPr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BD6FAE-3698-4161-95E5-93261D3BA44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C8011-B564-41BD-9F8C-854BEF0A5249}" type="datetimeFigureOut">
              <a:rPr lang="en-US"/>
              <a:pPr>
                <a:defRPr/>
              </a:pPr>
              <a:t>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67CB0-7B0B-4BEA-85D4-9EB60E695D0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72EE68-86D9-4D36-A204-B78A3111515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416B1-116C-4FE1-90EB-EBB8EDA16D4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E4363-BF07-4332-B9C1-266B5F6D919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E501D-11F3-4426-8B78-26555361B1C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9726F-B603-45EF-B1C8-461BA19E96E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52735C-B082-43FA-8101-1A81942A56A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 cstate="print">
              <a:alphaModFix amt="41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C330984-B6C1-4216-81DC-3F3E5399CC6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925727AD-635A-4534-A86E-C25800A1F6C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 cstate="print">
              <a:alphaModFix amt="41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 cstate="print">
              <a:alphaModFix amt="41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7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653AD7-6274-4A56-A7FA-B428B3EDDBD5}" type="datetimeFigureOut">
              <a:rPr lang="en-US"/>
              <a:pPr>
                <a:defRPr/>
              </a:pPr>
              <a:t>9/10/2015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95E48293-6EF6-4D77-BE4B-607A584FBF9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m/url?sa=i&amp;rct=j&amp;q=&amp;esrc=s&amp;frm=1&amp;source=images&amp;cd=&amp;cad=rja&amp;docid=lkOeCICJS5PCUM&amp;tbnid=QEF2NonZEuisRM:&amp;ved=0CAUQjRw&amp;url=http://goldenstate.wordpress.com/2011/08/09/copyright-v-facebook/&amp;ei=Kmi7UZyaIojU8wTpo4DQBw&amp;bvm=bv.47883778,d.aWc&amp;psig=AFQjCNGnNudHRt2ZmQTBN3Nt_wPC-qMbnw&amp;ust=1371322789534692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m/url?sa=i&amp;rct=j&amp;q=&amp;esrc=s&amp;frm=1&amp;source=images&amp;cd=&amp;cad=rja&amp;docid=lkOeCICJS5PCUM&amp;tbnid=QEF2NonZEuisRM:&amp;ved=0CAUQjRw&amp;url=http://goldenstate.wordpress.com/2011/08/09/copyright-v-facebook/&amp;ei=Kmi7UZyaIojU8wTpo4DQBw&amp;bvm=bv.47883778,d.aWc&amp;psig=AFQjCNGnNudHRt2ZmQTBN3Nt_wPC-qMbnw&amp;ust=1371322789534692" TargetMode="Externa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m/url?sa=i&amp;rct=j&amp;q=&amp;esrc=s&amp;frm=1&amp;source=images&amp;cd=&amp;cad=rja&amp;docid=lkOeCICJS5PCUM&amp;tbnid=QEF2NonZEuisRM:&amp;ved=0CAUQjRw&amp;url=http://goldenstate.wordpress.com/2011/08/09/copyright-v-facebook/&amp;ei=Kmi7UZyaIojU8wTpo4DQBw&amp;bvm=bv.47883778,d.aWc&amp;psig=AFQjCNGnNudHRt2ZmQTBN3Nt_wPC-qMbnw&amp;ust=1371322789534692" TargetMode="Externa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m/url?sa=i&amp;rct=j&amp;q=&amp;esrc=s&amp;frm=1&amp;source=images&amp;cd=&amp;cad=rja&amp;docid=lkOeCICJS5PCUM&amp;tbnid=QEF2NonZEuisRM:&amp;ved=0CAUQjRw&amp;url=http://goldenstate.wordpress.com/2011/08/09/copyright-v-facebook/&amp;ei=Kmi7UZyaIojU8wTpo4DQBw&amp;bvm=bv.47883778,d.aWc&amp;psig=AFQjCNGnNudHRt2ZmQTBN3Nt_wPC-qMbnw&amp;ust=1371322789534692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.png"/><Relationship Id="rId4" Type="http://schemas.openxmlformats.org/officeDocument/2006/relationships/hyperlink" Target="http://www.google.com/url?sa=i&amp;rct=j&amp;q=&amp;esrc=s&amp;frm=1&amp;source=images&amp;cd=&amp;cad=rja&amp;docid=lkOeCICJS5PCUM&amp;tbnid=QEF2NonZEuisRM:&amp;ved=0CAUQjRw&amp;url=http://goldenstate.wordpress.com/2011/08/09/copyright-v-facebook/&amp;ei=Kmi7UZyaIojU8wTpo4DQBw&amp;bvm=bv.47883778,d.aWc&amp;psig=AFQjCNGnNudHRt2ZmQTBN3Nt_wPC-qMbnw&amp;ust=137132278953469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ctrTitle" idx="4294967295"/>
          </p:nvPr>
        </p:nvSpPr>
        <p:spPr>
          <a:xfrm>
            <a:off x="-152400" y="2209800"/>
            <a:ext cx="9504363" cy="2405063"/>
          </a:xfrm>
          <a:solidFill>
            <a:srgbClr val="00A6A2">
              <a:alpha val="48000"/>
            </a:srgbClr>
          </a:solidFill>
          <a:ln w="92075" cap="rnd">
            <a:solidFill>
              <a:schemeClr val="tx1"/>
            </a:solidFill>
            <a:prstDash val="sysDot"/>
          </a:ln>
        </p:spPr>
        <p:txBody>
          <a:bodyPr/>
          <a:lstStyle/>
          <a:p>
            <a:pPr eaLnBrk="1" hangingPunct="1">
              <a:defRPr/>
            </a:pPr>
            <a:r>
              <a:rPr lang="en-US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SSHOLE" pitchFamily="2" charset="0"/>
              </a:rPr>
              <a:t>the EPIC project</a:t>
            </a:r>
            <a:br>
              <a:rPr lang="en-US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SSHOLE" pitchFamily="2" charset="0"/>
              </a:rPr>
            </a:br>
            <a:r>
              <a:rPr lang="en-US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SSHOLE" pitchFamily="2" charset="0"/>
              </a:rPr>
              <a:t/>
            </a:r>
            <a:br>
              <a:rPr lang="en-US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SSHOLE" pitchFamily="2" charset="0"/>
              </a:rPr>
            </a:br>
            <a:r>
              <a:rPr lang="en-US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a Igna" pitchFamily="2" charset="0"/>
              </a:rPr>
              <a:t/>
            </a:r>
            <a:br>
              <a:rPr lang="en-US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a Igna" pitchFamily="2" charset="0"/>
              </a:rPr>
            </a:br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a Igna" pitchFamily="2" charset="0"/>
              </a:rPr>
              <a:t>Be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SSHOLE" pitchFamily="2" charset="0"/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SSHOLE" pitchFamily="2" charset="0"/>
              </a:rPr>
              <a:t>E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a Igna" pitchFamily="2" charset="0"/>
              </a:rPr>
              <a:t>ducated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a Igna" pitchFamily="2" charset="0"/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SSHOLE" pitchFamily="2" charset="0"/>
              </a:rPr>
              <a:t>p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a Igna" pitchFamily="2" charset="0"/>
              </a:rPr>
              <a:t>ro-Active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a Igna" pitchFamily="2" charset="0"/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SSHOLE" pitchFamily="2" charset="0"/>
              </a:rPr>
              <a:t>i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a Igna" pitchFamily="2" charset="0"/>
              </a:rPr>
              <a:t>nfluential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a Igna" pitchFamily="2" charset="0"/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SSHOLE" pitchFamily="2" charset="0"/>
              </a:rPr>
              <a:t>c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a Igna" pitchFamily="2" charset="0"/>
              </a:rPr>
              <a:t>hanged</a:t>
            </a:r>
            <a:endParaRPr lang="en-US" sz="117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SSHOLE" pitchFamily="2" charset="0"/>
            </a:endParaRPr>
          </a:p>
        </p:txBody>
      </p:sp>
      <p:pic>
        <p:nvPicPr>
          <p:cNvPr id="4099" name="Picture 4" descr="http://goldenstate.files.wordpress.com/2011/08/copyright_585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99525" y="6629400"/>
            <a:ext cx="2444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Oval 6"/>
          <p:cNvSpPr>
            <a:spLocks noChangeArrowheads="1"/>
          </p:cNvSpPr>
          <p:nvPr/>
        </p:nvSpPr>
        <p:spPr bwMode="auto">
          <a:xfrm>
            <a:off x="76200" y="2171700"/>
            <a:ext cx="8991600" cy="43434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26631" name="Title 1"/>
          <p:cNvSpPr>
            <a:spLocks/>
          </p:cNvSpPr>
          <p:nvPr/>
        </p:nvSpPr>
        <p:spPr bwMode="auto">
          <a:xfrm>
            <a:off x="-304800" y="152400"/>
            <a:ext cx="9766300" cy="1854200"/>
          </a:xfrm>
          <a:prstGeom prst="rect">
            <a:avLst/>
          </a:prstGeom>
          <a:solidFill>
            <a:srgbClr val="00A6A2">
              <a:alpha val="48000"/>
            </a:srgbClr>
          </a:solidFill>
          <a:ln w="92075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SSHOLE" pitchFamily="2" charset="0"/>
              </a:rPr>
              <a:t>Bringing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SSHOLE" pitchFamily="2" charset="0"/>
              </a:rPr>
              <a:t>About </a:t>
            </a:r>
          </a:p>
          <a:p>
            <a:pPr algn="ctr" eaLnBrk="1" hangingPunct="1"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SSHOLE" pitchFamily="2" charset="0"/>
              </a:rPr>
              <a:t>Evidence-Based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SSHOLE" pitchFamily="2" charset="0"/>
              </a:rPr>
              <a:t>Change</a:t>
            </a:r>
          </a:p>
        </p:txBody>
      </p:sp>
      <p:sp>
        <p:nvSpPr>
          <p:cNvPr id="26632" name="Oval 8"/>
          <p:cNvSpPr>
            <a:spLocks noChangeArrowheads="1"/>
          </p:cNvSpPr>
          <p:nvPr/>
        </p:nvSpPr>
        <p:spPr bwMode="auto">
          <a:xfrm>
            <a:off x="76200" y="2501900"/>
            <a:ext cx="7493000" cy="3683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26633" name="Oval 9"/>
          <p:cNvSpPr>
            <a:spLocks noChangeArrowheads="1"/>
          </p:cNvSpPr>
          <p:nvPr/>
        </p:nvSpPr>
        <p:spPr bwMode="auto">
          <a:xfrm>
            <a:off x="63500" y="2870200"/>
            <a:ext cx="5041900" cy="2921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26634" name="Oval 10"/>
          <p:cNvSpPr>
            <a:spLocks noChangeArrowheads="1"/>
          </p:cNvSpPr>
          <p:nvPr/>
        </p:nvSpPr>
        <p:spPr bwMode="auto">
          <a:xfrm>
            <a:off x="63500" y="3352800"/>
            <a:ext cx="2819400" cy="20066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165100" y="4114800"/>
            <a:ext cx="25781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2000" dirty="0" smtClean="0">
                <a:solidFill>
                  <a:srgbClr val="FF0000"/>
                </a:solidFill>
                <a:latin typeface="BOSSHOLE" pitchFamily="2" charset="0"/>
              </a:rPr>
              <a:t>Educated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1400" dirty="0" smtClean="0">
                <a:solidFill>
                  <a:srgbClr val="FF0000"/>
                </a:solidFill>
                <a:latin typeface="Century Gothic" pitchFamily="34" charset="0"/>
              </a:rPr>
              <a:t>Individual</a:t>
            </a:r>
            <a:r>
              <a:rPr lang="en-US" altLang="en-US" sz="2400" dirty="0" smtClean="0">
                <a:solidFill>
                  <a:schemeClr val="accent2"/>
                </a:solidFill>
                <a:latin typeface="BOSSHOLE" pitchFamily="2" charset="0"/>
              </a:rPr>
              <a:t> </a:t>
            </a:r>
            <a:endParaRPr lang="en-US" altLang="en-US" sz="2400" dirty="0">
              <a:solidFill>
                <a:schemeClr val="accent2"/>
              </a:solidFill>
              <a:latin typeface="BOSSHOLE" pitchFamily="2" charset="0"/>
            </a:endParaRP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2781300" y="4114800"/>
            <a:ext cx="2349500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3400" b="1" dirty="0">
                <a:solidFill>
                  <a:srgbClr val="00A6A2"/>
                </a:solidFill>
                <a:latin typeface="Pea Igna" pitchFamily="2" charset="0"/>
              </a:rPr>
              <a:t>Pro </a:t>
            </a:r>
            <a:r>
              <a:rPr lang="en-US" altLang="en-US" sz="3400" b="1" dirty="0" smtClean="0">
                <a:solidFill>
                  <a:srgbClr val="00A6A2"/>
                </a:solidFill>
                <a:latin typeface="Pea Igna" pitchFamily="2" charset="0"/>
              </a:rPr>
              <a:t>–</a:t>
            </a:r>
            <a:r>
              <a:rPr lang="en-US" altLang="en-US" sz="900" b="1" dirty="0" smtClean="0">
                <a:solidFill>
                  <a:srgbClr val="00A6A2"/>
                </a:solidFill>
                <a:latin typeface="Pea Igna" pitchFamily="2" charset="0"/>
              </a:rPr>
              <a:t> </a:t>
            </a:r>
            <a:r>
              <a:rPr lang="en-US" altLang="en-US" sz="3400" b="1" dirty="0" smtClean="0">
                <a:solidFill>
                  <a:srgbClr val="00A6A2"/>
                </a:solidFill>
                <a:latin typeface="Pea Igna" pitchFamily="2" charset="0"/>
              </a:rPr>
              <a:t>Active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1600" b="1" dirty="0" smtClean="0">
                <a:solidFill>
                  <a:srgbClr val="00A6A2"/>
                </a:solidFill>
                <a:latin typeface="Century Gothic" pitchFamily="34" charset="0"/>
              </a:rPr>
              <a:t>Relationships</a:t>
            </a:r>
            <a:r>
              <a:rPr lang="en-US" altLang="en-US" sz="1600" b="1" dirty="0" smtClean="0">
                <a:latin typeface="Century Gothic" pitchFamily="34" charset="0"/>
              </a:rPr>
              <a:t> </a:t>
            </a:r>
            <a:endParaRPr lang="en-US" altLang="en-US" sz="1600" b="1" dirty="0">
              <a:latin typeface="Century Gothic" pitchFamily="34" charset="0"/>
            </a:endParaRP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5029200" y="4152900"/>
            <a:ext cx="25654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2000" dirty="0" smtClean="0">
                <a:solidFill>
                  <a:srgbClr val="FF0000"/>
                </a:solidFill>
                <a:latin typeface="BOSSHOLE" pitchFamily="2" charset="0"/>
              </a:rPr>
              <a:t>Influential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1600" dirty="0" smtClean="0">
                <a:solidFill>
                  <a:srgbClr val="FF0000"/>
                </a:solidFill>
                <a:latin typeface="Century Gothic" pitchFamily="34" charset="0"/>
              </a:rPr>
              <a:t>Community</a:t>
            </a:r>
            <a:endParaRPr lang="en-US" altLang="en-US" sz="1600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7467600" y="4121150"/>
            <a:ext cx="1752600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3400" b="1" dirty="0" smtClean="0">
                <a:solidFill>
                  <a:srgbClr val="00A6A2"/>
                </a:solidFill>
                <a:latin typeface="Pea Igna" pitchFamily="2" charset="0"/>
              </a:rPr>
              <a:t>Changed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1600" b="1" dirty="0" smtClean="0">
                <a:solidFill>
                  <a:srgbClr val="00A6A2"/>
                </a:solidFill>
                <a:latin typeface="Century Gothic" pitchFamily="34" charset="0"/>
              </a:rPr>
              <a:t>Societal</a:t>
            </a:r>
            <a:endParaRPr lang="en-US" altLang="en-US" sz="1600" b="1" dirty="0">
              <a:solidFill>
                <a:srgbClr val="00A6A2"/>
              </a:solidFill>
              <a:latin typeface="Century Gothic" pitchFamily="34" charset="0"/>
            </a:endParaRPr>
          </a:p>
        </p:txBody>
      </p:sp>
      <p:pic>
        <p:nvPicPr>
          <p:cNvPr id="5131" name="Picture 4" descr="http://goldenstate.files.wordpress.com/2011/08/copyright_585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99525" y="6629400"/>
            <a:ext cx="2444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nimBg="1"/>
      <p:bldP spid="26632" grpId="0" animBg="1"/>
      <p:bldP spid="26633" grpId="0" animBg="1"/>
      <p:bldP spid="26634" grpId="0" animBg="1"/>
      <p:bldP spid="26635" grpId="0"/>
      <p:bldP spid="26636" grpId="0"/>
      <p:bldP spid="26637" grpId="0"/>
      <p:bldP spid="266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-228600" y="304800"/>
            <a:ext cx="9504363" cy="6248400"/>
          </a:xfrm>
          <a:prstGeom prst="rect">
            <a:avLst/>
          </a:prstGeom>
          <a:solidFill>
            <a:srgbClr val="00A6A2">
              <a:alpha val="48000"/>
            </a:srgbClr>
          </a:solidFill>
          <a:ln w="92075" cap="rnd">
            <a:noFill/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7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BOSSHOLE" pitchFamily="2" charset="0"/>
              <a:ea typeface="+mj-ea"/>
              <a:cs typeface="+mj-cs"/>
            </a:endParaRPr>
          </a:p>
        </p:txBody>
      </p:sp>
      <p:pic>
        <p:nvPicPr>
          <p:cNvPr id="6147" name="Picture 4" descr="http://goldenstate.files.wordpress.com/2011/08/copyright_585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99525" y="6629400"/>
            <a:ext cx="2444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Chart 5"/>
          <p:cNvGraphicFramePr/>
          <p:nvPr/>
        </p:nvGraphicFramePr>
        <p:xfrm>
          <a:off x="3352800" y="457200"/>
          <a:ext cx="5410200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1000" y="15240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entury Gothic" pitchFamily="34" charset="0"/>
              </a:rPr>
              <a:t>EPIC Outcomes and </a:t>
            </a:r>
          </a:p>
          <a:p>
            <a:pPr algn="ctr"/>
            <a:r>
              <a:rPr lang="en-US" sz="2400" b="1" dirty="0" smtClean="0">
                <a:latin typeface="Century Gothic" pitchFamily="34" charset="0"/>
              </a:rPr>
              <a:t>Evaluation Tools</a:t>
            </a:r>
            <a:endParaRPr lang="en-US" sz="2400" b="1" dirty="0"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4267200"/>
            <a:ext cx="85344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Century Gothic" pitchFamily="34" charset="0"/>
              </a:rPr>
              <a:t>The Center for Disease Control and Prevention has established evidence-based risk and protective factors for attitudes, beliefs and behaviors connected to sexual violence. We teamed up with a professor from Collin College named John Glass to help us develop outcome measures and evaluation tools that would better capture how our program impacts students.</a:t>
            </a:r>
          </a:p>
          <a:p>
            <a:endParaRPr lang="en-US" sz="1600" dirty="0" smtClean="0">
              <a:latin typeface="Century Gothic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Century Gothic" pitchFamily="34" charset="0"/>
              </a:rPr>
              <a:t>Our Pre/Post-Tests are created to be evaluation tools which measure the decrease of risk factors and the increase of protective factors. 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4" descr="http://goldenstate.files.wordpress.com/2011/08/copyright_585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99525" y="6629400"/>
            <a:ext cx="2444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4572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BOSSHOLE" pitchFamily="2" charset="0"/>
              </a:rPr>
              <a:t>Programs and Trainings</a:t>
            </a:r>
            <a:endParaRPr lang="en-US" sz="3600" dirty="0">
              <a:latin typeface="BOSSHOLE" pitchFamily="2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-228600" y="1447800"/>
            <a:ext cx="9504363" cy="5257800"/>
          </a:xfrm>
          <a:prstGeom prst="rect">
            <a:avLst/>
          </a:prstGeom>
          <a:solidFill>
            <a:srgbClr val="00A6A2">
              <a:alpha val="48000"/>
            </a:srgbClr>
          </a:solidFill>
          <a:ln w="92075" cap="rnd">
            <a:noFill/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7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BOSSHOLE" pitchFamily="2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524000"/>
            <a:ext cx="8305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>
                <a:latin typeface="Century Gothic" pitchFamily="34" charset="0"/>
              </a:rPr>
              <a:t>Prevention Groups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entury Gothic" pitchFamily="34" charset="0"/>
              </a:rPr>
              <a:t>A curriculum of 9 or more sessions with a group of 15- 20 students.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entury Gothic" pitchFamily="34" charset="0"/>
              </a:rPr>
              <a:t>The curriculum is an age-appropriate model that discusses prevention topics such as:</a:t>
            </a:r>
          </a:p>
          <a:p>
            <a:pPr lvl="1">
              <a:buFont typeface="Courier New" pitchFamily="49" charset="0"/>
              <a:buChar char="o"/>
            </a:pPr>
            <a:r>
              <a:rPr lang="en-US" sz="1200" i="1" dirty="0" smtClean="0">
                <a:latin typeface="Century Gothic" pitchFamily="34" charset="0"/>
              </a:rPr>
              <a:t>Healthy relationships, boundaries and communication, media literacy, gender stereotypes, bystander intervention, power and privilege, emotional literacy and more. </a:t>
            </a:r>
          </a:p>
          <a:p>
            <a:endParaRPr lang="en-US" sz="1200" dirty="0">
              <a:latin typeface="Century Gothic" pitchFamily="34" charset="0"/>
            </a:endParaRPr>
          </a:p>
          <a:p>
            <a:r>
              <a:rPr lang="en-US" sz="1200" b="1" u="sng" dirty="0" smtClean="0">
                <a:latin typeface="Century Gothic" pitchFamily="34" charset="0"/>
              </a:rPr>
              <a:t>EPIC Ambassadors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entury Gothic" pitchFamily="34" charset="0"/>
              </a:rPr>
              <a:t>A multi-dimensional leadership program that helps students become equipped to addressing social issues. This is a program that reaches all levels of a student’s network of influence. 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entury Gothic" pitchFamily="34" charset="0"/>
              </a:rPr>
              <a:t>We have a 9 session age-appropriate curriculum that helps students learn about each risk factor associated with dating and sexual violence. 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entury Gothic" pitchFamily="34" charset="0"/>
              </a:rPr>
              <a:t>After these skill-building sessions, students are then provided opportunities for becoming a leader in their own communities. </a:t>
            </a:r>
          </a:p>
          <a:p>
            <a:endParaRPr lang="en-US" sz="1200" dirty="0">
              <a:latin typeface="Century Gothic" pitchFamily="34" charset="0"/>
            </a:endParaRPr>
          </a:p>
          <a:p>
            <a:r>
              <a:rPr lang="en-US" sz="1200" b="1" u="sng" dirty="0" smtClean="0">
                <a:latin typeface="Century Gothic" pitchFamily="34" charset="0"/>
              </a:rPr>
              <a:t>The EPIC Project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entury Gothic" pitchFamily="34" charset="0"/>
              </a:rPr>
              <a:t>This is a 2-day or 4-day presentation that challenges students to be EPIC: Educated, Pro-active, Influential and Changed.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entury Gothic" pitchFamily="34" charset="0"/>
              </a:rPr>
              <a:t>Each presentation is an age-appropriate curriculum that addresses the topics of bullying, sexual harassment and sexual assault. 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entury Gothic" pitchFamily="34" charset="0"/>
              </a:rPr>
              <a:t>This is a program for each student body to become more prepared in supporting each other in preventing violence on their campuses and their communities. </a:t>
            </a:r>
          </a:p>
          <a:p>
            <a:endParaRPr lang="en-US" sz="1200" dirty="0">
              <a:latin typeface="Century Gothic" pitchFamily="34" charset="0"/>
            </a:endParaRPr>
          </a:p>
          <a:p>
            <a:r>
              <a:rPr lang="en-US" sz="1200" b="1" u="sng" dirty="0" smtClean="0">
                <a:latin typeface="Century Gothic" pitchFamily="34" charset="0"/>
              </a:rPr>
              <a:t>Professional Trainings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entury Gothic" pitchFamily="34" charset="0"/>
              </a:rPr>
              <a:t>We offer many professional trainings for parents, teachers, community leaders and other adults that directly impact student’s attitudes and behaviors. Topics include, but are not limited to:</a:t>
            </a:r>
          </a:p>
          <a:p>
            <a:pPr lvl="1">
              <a:buFont typeface="Courier New" pitchFamily="49" charset="0"/>
              <a:buChar char="o"/>
            </a:pPr>
            <a:r>
              <a:rPr lang="en-US" sz="1200" i="1" dirty="0" smtClean="0">
                <a:latin typeface="Century Gothic" pitchFamily="34" charset="0"/>
              </a:rPr>
              <a:t>Sexual Harassment and School District Policies, House Bill 121 and Title IX, Bullying and Sexual Harassment in the Classroom, How to Empower Your Student Leaders, and more.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Title 1"/>
          <p:cNvSpPr>
            <a:spLocks/>
          </p:cNvSpPr>
          <p:nvPr/>
        </p:nvSpPr>
        <p:spPr bwMode="auto">
          <a:xfrm>
            <a:off x="-304800" y="304800"/>
            <a:ext cx="9656763" cy="6248400"/>
          </a:xfrm>
          <a:prstGeom prst="rect">
            <a:avLst/>
          </a:prstGeom>
          <a:solidFill>
            <a:srgbClr val="00A6A2">
              <a:alpha val="48000"/>
            </a:srgbClr>
          </a:solidFill>
          <a:ln w="92075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anchorCtr="1"/>
          <a:lstStyle/>
          <a:p>
            <a:pPr algn="ctr" eaLnBrk="1" hangingPunct="1">
              <a:defRPr/>
            </a:pPr>
            <a:endParaRPr lang="en-US" sz="28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Pea Igna" pitchFamily="2" charset="0"/>
            </a:endParaRPr>
          </a:p>
          <a:p>
            <a:pPr algn="ctr" eaLnBrk="1" hangingPunct="1">
              <a:defRPr/>
            </a:pPr>
            <a:r>
              <a:rPr lang="en-US" sz="9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a Igna" pitchFamily="2" charset="0"/>
              </a:rPr>
              <a:t>Questions &amp; Answers</a:t>
            </a:r>
            <a:br>
              <a:rPr lang="en-US" sz="9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a Igna" pitchFamily="2" charset="0"/>
              </a:rPr>
            </a:br>
            <a:r>
              <a:rPr lang="en-US" sz="9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a Igna" pitchFamily="2" charset="0"/>
              </a:rPr>
              <a:t/>
            </a:r>
            <a:br>
              <a:rPr lang="en-US" sz="9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a Igna" pitchFamily="2" charset="0"/>
              </a:rPr>
            </a:br>
            <a:r>
              <a:rPr lang="en-US" sz="2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a Igna" pitchFamily="2" charset="0"/>
              </a:rPr>
              <a:t/>
            </a:r>
            <a:br>
              <a:rPr lang="en-US" sz="2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a Igna" pitchFamily="2" charset="0"/>
              </a:rPr>
            </a:br>
            <a:endParaRPr lang="en-US" sz="2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Pea Igna" pitchFamily="2" charset="0"/>
            </a:endParaRPr>
          </a:p>
          <a:p>
            <a:pPr algn="ctr" eaLnBrk="1" hangingPunct="1">
              <a:defRPr/>
            </a:pPr>
            <a:endParaRPr lang="en-US" sz="2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Pea Igna" pitchFamily="2" charset="0"/>
            </a:endParaRPr>
          </a:p>
          <a:p>
            <a:pPr algn="ctr" eaLnBrk="1" hangingPunct="1">
              <a:defRPr/>
            </a:pPr>
            <a:endParaRPr lang="en-US" sz="2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Pea Igna" pitchFamily="2" charset="0"/>
            </a:endParaRPr>
          </a:p>
          <a:p>
            <a:pPr algn="ctr" eaLnBrk="1" hangingPunct="1">
              <a:defRPr/>
            </a:pPr>
            <a:endParaRPr lang="en-US" sz="2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Pea Igna" pitchFamily="2" charset="0"/>
            </a:endParaRPr>
          </a:p>
          <a:p>
            <a:pPr algn="ctr" eaLnBrk="1" hangingPunct="1">
              <a:defRPr/>
            </a:pPr>
            <a:endParaRPr lang="en-US" sz="2400" b="1">
              <a:latin typeface="BOSSHOLE" pitchFamily="2" charset="0"/>
            </a:endParaRPr>
          </a:p>
          <a:p>
            <a:pPr algn="ctr" eaLnBrk="1" hangingPunct="1">
              <a:defRPr/>
            </a:pPr>
            <a:endParaRPr lang="en-US" sz="3600" b="1">
              <a:solidFill>
                <a:srgbClr val="FF0000"/>
              </a:solidFill>
              <a:latin typeface="BOSSHOLE" pitchFamily="2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2316163"/>
            <a:ext cx="91440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2200" b="1">
                <a:latin typeface="BOSSHOLE" pitchFamily="2" charset="0"/>
              </a:rPr>
              <a:t>… and don’t forget to follow Us on Twitter</a:t>
            </a:r>
            <a:r>
              <a:rPr lang="en-US" altLang="en-US" sz="1400" b="1">
                <a:latin typeface="BOSSHOLE" pitchFamily="2" charset="0"/>
              </a:rPr>
              <a:t> </a:t>
            </a:r>
            <a:endParaRPr lang="en-US" altLang="en-US" sz="2200" b="1">
              <a:latin typeface="BOSSHOLE" pitchFamily="2" charset="0"/>
            </a:endParaRPr>
          </a:p>
        </p:txBody>
      </p:sp>
      <p:pic>
        <p:nvPicPr>
          <p:cNvPr id="13316" name="Picture 4" descr="twitter-follow-me-post1"/>
          <p:cNvPicPr>
            <a:picLocks noChangeAspect="1" noChangeArrowheads="1"/>
          </p:cNvPicPr>
          <p:nvPr/>
        </p:nvPicPr>
        <p:blipFill>
          <a:blip r:embed="rId2" cstate="print"/>
          <a:srcRect r="1920"/>
          <a:stretch>
            <a:fillRect/>
          </a:stretch>
        </p:blipFill>
        <p:spPr bwMode="auto">
          <a:xfrm>
            <a:off x="6096000" y="2800350"/>
            <a:ext cx="1676400" cy="1314450"/>
          </a:xfrm>
          <a:prstGeom prst="rect">
            <a:avLst/>
          </a:prstGeom>
          <a:noFill/>
          <a:ln w="53975" cap="rnd">
            <a:noFill/>
            <a:prstDash val="sysDot"/>
            <a:miter lim="800000"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09600" y="5638800"/>
            <a:ext cx="3810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US" altLang="en-US" sz="2800">
              <a:solidFill>
                <a:srgbClr val="FF0000"/>
              </a:solidFill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524000" y="3062288"/>
            <a:ext cx="47244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4800" b="1">
                <a:solidFill>
                  <a:schemeClr val="bg1"/>
                </a:solidFill>
                <a:latin typeface="Pea Igna" pitchFamily="2" charset="0"/>
              </a:rPr>
              <a:t>@BEanEPICstudent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76200" y="4297363"/>
            <a:ext cx="91440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2200" b="1">
                <a:latin typeface="BOSSHOLE" pitchFamily="2" charset="0"/>
              </a:rPr>
              <a:t>… and                   Us on Facebook</a:t>
            </a:r>
            <a:r>
              <a:rPr lang="en-US" altLang="en-US" sz="1400" b="1">
                <a:latin typeface="BOSSHOLE" pitchFamily="2" charset="0"/>
              </a:rPr>
              <a:t> </a:t>
            </a:r>
            <a:r>
              <a:rPr lang="en-US" altLang="en-US" sz="2200" b="1">
                <a:latin typeface="BOSSHOLE" pitchFamily="2" charset="0"/>
              </a:rPr>
              <a:t>!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0" y="5029200"/>
            <a:ext cx="9144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4800" b="1">
                <a:solidFill>
                  <a:srgbClr val="FFFFFF"/>
                </a:solidFill>
                <a:latin typeface="Pea Igna" pitchFamily="2" charset="0"/>
              </a:rPr>
              <a:t>The EPIC Project                             </a:t>
            </a:r>
            <a:r>
              <a:rPr lang="en-US" altLang="en-US" sz="3200" b="1">
                <a:solidFill>
                  <a:srgbClr val="FFFFFF"/>
                </a:solidFill>
                <a:latin typeface="Pea Igna" pitchFamily="2" charset="0"/>
              </a:rPr>
              <a:t>be Educated, Pro-Active, I</a:t>
            </a:r>
            <a:r>
              <a:rPr lang="en-US" altLang="en-US" sz="1200" b="1">
                <a:solidFill>
                  <a:srgbClr val="FFFFFF"/>
                </a:solidFill>
                <a:latin typeface="Pea Igna" pitchFamily="2" charset="0"/>
              </a:rPr>
              <a:t> </a:t>
            </a:r>
            <a:r>
              <a:rPr lang="en-US" altLang="en-US" sz="3200" b="1">
                <a:solidFill>
                  <a:srgbClr val="FFFFFF"/>
                </a:solidFill>
                <a:latin typeface="Pea Igna" pitchFamily="2" charset="0"/>
              </a:rPr>
              <a:t>nfluential and Changed</a:t>
            </a:r>
            <a:endParaRPr lang="en-US" altLang="en-US" sz="3200" b="1">
              <a:solidFill>
                <a:schemeClr val="bg1"/>
              </a:solidFill>
              <a:latin typeface="Pea Igna" pitchFamily="2" charset="0"/>
            </a:endParaRPr>
          </a:p>
        </p:txBody>
      </p:sp>
      <p:pic>
        <p:nvPicPr>
          <p:cNvPr id="13321" name="Picture 9" descr="facebook_like_button_bi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4114800"/>
            <a:ext cx="166370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4" descr="http://goldenstate.files.wordpress.com/2011/08/copyright_585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99525" y="6629400"/>
            <a:ext cx="2444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Custom 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FFFFFF"/>
      </a:hlink>
      <a:folHlink>
        <a:srgbClr val="800080"/>
      </a:folHlink>
    </a:clrScheme>
    <a:fontScheme name="1_Office Theme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400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Calibri</vt:lpstr>
      <vt:lpstr>BOSSHOLE</vt:lpstr>
      <vt:lpstr>Pea Igna</vt:lpstr>
      <vt:lpstr>Century Gothic</vt:lpstr>
      <vt:lpstr>Courier New</vt:lpstr>
      <vt:lpstr>Office Theme</vt:lpstr>
      <vt:lpstr>1_Office Theme</vt:lpstr>
      <vt:lpstr>2_Office Theme</vt:lpstr>
      <vt:lpstr>the EPIC project   Be Educated pro-Active influential changed</vt:lpstr>
      <vt:lpstr>Slide 2</vt:lpstr>
      <vt:lpstr>Slide 3</vt:lpstr>
      <vt:lpstr>Slide 4</vt:lpstr>
      <vt:lpstr>Slide 5</vt:lpstr>
    </vt:vector>
  </TitlesOfParts>
  <Company>TTP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EPIC project  Be Educated pro-Active influential changed</dc:title>
  <dc:creator>adent</dc:creator>
  <cp:lastModifiedBy>Adam Pate</cp:lastModifiedBy>
  <cp:revision>58</cp:revision>
  <dcterms:created xsi:type="dcterms:W3CDTF">2011-07-11T18:33:51Z</dcterms:created>
  <dcterms:modified xsi:type="dcterms:W3CDTF">2015-09-10T22:57:30Z</dcterms:modified>
</cp:coreProperties>
</file>